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0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26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2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1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1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34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8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8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91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0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54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1C1F7-7ACE-B844-BE1D-2DCDAA3076DD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25F27-3AC1-1D48-B01C-783705731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2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meiosis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71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Oval 3"/>
          <p:cNvSpPr>
            <a:spLocks noChangeArrowheads="1"/>
          </p:cNvSpPr>
          <p:nvPr/>
        </p:nvSpPr>
        <p:spPr bwMode="auto">
          <a:xfrm>
            <a:off x="4475163" y="1414463"/>
            <a:ext cx="2171700" cy="871537"/>
          </a:xfrm>
          <a:prstGeom prst="ellipse">
            <a:avLst/>
          </a:prstGeom>
          <a:solidFill>
            <a:schemeClr val="bg1"/>
          </a:solidFill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13314" name="Rectangle 24"/>
          <p:cNvSpPr>
            <a:spLocks noChangeArrowheads="1"/>
          </p:cNvSpPr>
          <p:nvPr/>
        </p:nvSpPr>
        <p:spPr bwMode="auto">
          <a:xfrm>
            <a:off x="6264275" y="192088"/>
            <a:ext cx="2984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NAME</a:t>
            </a:r>
            <a:endParaRPr lang="en-US">
              <a:latin typeface="Arial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6264275" y="333375"/>
            <a:ext cx="27622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DATE</a:t>
            </a:r>
            <a:endParaRPr lang="en-US">
              <a:latin typeface="Arial" charset="0"/>
            </a:endParaRPr>
          </a:p>
        </p:txBody>
      </p:sp>
      <p:sp>
        <p:nvSpPr>
          <p:cNvPr id="13316" name="Line 26"/>
          <p:cNvSpPr>
            <a:spLocks noChangeShapeType="1"/>
          </p:cNvSpPr>
          <p:nvPr/>
        </p:nvSpPr>
        <p:spPr bwMode="auto">
          <a:xfrm>
            <a:off x="6602413" y="268288"/>
            <a:ext cx="1768475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Rectangle 27"/>
          <p:cNvSpPr>
            <a:spLocks noChangeArrowheads="1"/>
          </p:cNvSpPr>
          <p:nvPr/>
        </p:nvSpPr>
        <p:spPr bwMode="auto">
          <a:xfrm>
            <a:off x="700088" y="203200"/>
            <a:ext cx="18764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Arial" charset="0"/>
              </a:rPr>
              <a:t>The Unit Organizer </a:t>
            </a:r>
            <a:endParaRPr lang="en-US">
              <a:latin typeface="Arial" charset="0"/>
            </a:endParaRPr>
          </a:p>
        </p:txBody>
      </p:sp>
      <p:sp>
        <p:nvSpPr>
          <p:cNvPr id="13318" name="Rectangle 28"/>
          <p:cNvSpPr>
            <a:spLocks noChangeArrowheads="1"/>
          </p:cNvSpPr>
          <p:nvPr/>
        </p:nvSpPr>
        <p:spPr bwMode="auto">
          <a:xfrm>
            <a:off x="4071938" y="301625"/>
            <a:ext cx="87630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BIGGER PICTURE</a:t>
            </a:r>
            <a:endParaRPr lang="en-US">
              <a:latin typeface="Arial" charset="0"/>
            </a:endParaRPr>
          </a:p>
        </p:txBody>
      </p:sp>
      <p:sp>
        <p:nvSpPr>
          <p:cNvPr id="13319" name="Rectangle 29"/>
          <p:cNvSpPr>
            <a:spLocks noChangeArrowheads="1"/>
          </p:cNvSpPr>
          <p:nvPr/>
        </p:nvSpPr>
        <p:spPr bwMode="auto">
          <a:xfrm>
            <a:off x="1255713" y="792163"/>
            <a:ext cx="530225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LAST UNIT</a:t>
            </a:r>
            <a:endParaRPr lang="en-US">
              <a:latin typeface="Arial" charset="0"/>
            </a:endParaRPr>
          </a:p>
        </p:txBody>
      </p:sp>
      <p:sp>
        <p:nvSpPr>
          <p:cNvPr id="13320" name="Rectangle 30"/>
          <p:cNvSpPr>
            <a:spLocks noChangeArrowheads="1"/>
          </p:cNvSpPr>
          <p:nvPr/>
        </p:nvSpPr>
        <p:spPr bwMode="auto">
          <a:xfrm>
            <a:off x="1768475" y="792163"/>
            <a:ext cx="5397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Arial" charset="0"/>
              </a:rPr>
              <a:t>/Experience</a:t>
            </a:r>
            <a:endParaRPr lang="en-US">
              <a:latin typeface="Arial" charset="0"/>
            </a:endParaRPr>
          </a:p>
        </p:txBody>
      </p:sp>
      <p:sp>
        <p:nvSpPr>
          <p:cNvPr id="13321" name="Rectangle 31"/>
          <p:cNvSpPr>
            <a:spLocks noChangeArrowheads="1"/>
          </p:cNvSpPr>
          <p:nvPr/>
        </p:nvSpPr>
        <p:spPr bwMode="auto">
          <a:xfrm>
            <a:off x="4387850" y="812800"/>
            <a:ext cx="8572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Arial" charset="0"/>
              </a:rPr>
              <a:t>CURRENT UNIT</a:t>
            </a:r>
            <a:endParaRPr lang="en-US">
              <a:latin typeface="Arial" charset="0"/>
            </a:endParaRPr>
          </a:p>
        </p:txBody>
      </p:sp>
      <p:sp>
        <p:nvSpPr>
          <p:cNvPr id="13322" name="Rectangle 32"/>
          <p:cNvSpPr>
            <a:spLocks noChangeArrowheads="1"/>
          </p:cNvSpPr>
          <p:nvPr/>
        </p:nvSpPr>
        <p:spPr bwMode="auto">
          <a:xfrm>
            <a:off x="7072313" y="781050"/>
            <a:ext cx="536575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NEXT UNIT</a:t>
            </a:r>
            <a:endParaRPr lang="en-US">
              <a:latin typeface="Arial" charset="0"/>
            </a:endParaRPr>
          </a:p>
        </p:txBody>
      </p:sp>
      <p:sp>
        <p:nvSpPr>
          <p:cNvPr id="13323" name="Rectangle 33"/>
          <p:cNvSpPr>
            <a:spLocks noChangeArrowheads="1"/>
          </p:cNvSpPr>
          <p:nvPr/>
        </p:nvSpPr>
        <p:spPr bwMode="auto">
          <a:xfrm>
            <a:off x="7596188" y="781050"/>
            <a:ext cx="5397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Arial" charset="0"/>
              </a:rPr>
              <a:t>/Experience</a:t>
            </a:r>
            <a:endParaRPr lang="en-US">
              <a:latin typeface="Arial" charset="0"/>
            </a:endParaRPr>
          </a:p>
        </p:txBody>
      </p:sp>
      <p:sp>
        <p:nvSpPr>
          <p:cNvPr id="13324" name="Line 34"/>
          <p:cNvSpPr>
            <a:spLocks noChangeShapeType="1"/>
          </p:cNvSpPr>
          <p:nvPr/>
        </p:nvSpPr>
        <p:spPr bwMode="auto">
          <a:xfrm>
            <a:off x="742950" y="1195388"/>
            <a:ext cx="7670800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5" name="Line 35"/>
          <p:cNvSpPr>
            <a:spLocks noChangeShapeType="1"/>
          </p:cNvSpPr>
          <p:nvPr/>
        </p:nvSpPr>
        <p:spPr bwMode="auto">
          <a:xfrm>
            <a:off x="731838" y="4764088"/>
            <a:ext cx="7672387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36"/>
          <p:cNvSpPr>
            <a:spLocks noChangeShapeType="1"/>
          </p:cNvSpPr>
          <p:nvPr/>
        </p:nvSpPr>
        <p:spPr bwMode="auto">
          <a:xfrm>
            <a:off x="2794000" y="769938"/>
            <a:ext cx="1588" cy="42545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37"/>
          <p:cNvSpPr>
            <a:spLocks noChangeShapeType="1"/>
          </p:cNvSpPr>
          <p:nvPr/>
        </p:nvSpPr>
        <p:spPr bwMode="auto">
          <a:xfrm>
            <a:off x="6427788" y="781050"/>
            <a:ext cx="1587" cy="42545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Arc 38"/>
          <p:cNvSpPr>
            <a:spLocks/>
          </p:cNvSpPr>
          <p:nvPr/>
        </p:nvSpPr>
        <p:spPr bwMode="auto">
          <a:xfrm>
            <a:off x="742950" y="465138"/>
            <a:ext cx="2046288" cy="315912"/>
          </a:xfrm>
          <a:custGeom>
            <a:avLst/>
            <a:gdLst>
              <a:gd name="T0" fmla="*/ 0 w 21600"/>
              <a:gd name="T1" fmla="*/ 4620418 h 21600"/>
              <a:gd name="T2" fmla="*/ 193856041 w 21600"/>
              <a:gd name="T3" fmla="*/ 0 h 21600"/>
              <a:gd name="T4" fmla="*/ 193856041 w 21600"/>
              <a:gd name="T5" fmla="*/ 462041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70"/>
                  <a:pt x="9670" y="0"/>
                  <a:pt x="21599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0"/>
                  <a:pt x="9670" y="0"/>
                  <a:pt x="21599" y="0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Arc 39"/>
          <p:cNvSpPr>
            <a:spLocks/>
          </p:cNvSpPr>
          <p:nvPr/>
        </p:nvSpPr>
        <p:spPr bwMode="auto">
          <a:xfrm>
            <a:off x="731838" y="454025"/>
            <a:ext cx="2057400" cy="327025"/>
          </a:xfrm>
          <a:custGeom>
            <a:avLst/>
            <a:gdLst>
              <a:gd name="T0" fmla="*/ 0 w 21600"/>
              <a:gd name="T1" fmla="*/ 4951174 h 21600"/>
              <a:gd name="T2" fmla="*/ 195967350 w 21600"/>
              <a:gd name="T3" fmla="*/ 0 h 21600"/>
              <a:gd name="T4" fmla="*/ 195967350 w 21600"/>
              <a:gd name="T5" fmla="*/ 4951174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70"/>
                  <a:pt x="9670" y="0"/>
                  <a:pt x="21599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0"/>
                  <a:pt x="9670" y="0"/>
                  <a:pt x="21599" y="0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Arc 40"/>
          <p:cNvSpPr>
            <a:spLocks/>
          </p:cNvSpPr>
          <p:nvPr/>
        </p:nvSpPr>
        <p:spPr bwMode="auto">
          <a:xfrm>
            <a:off x="6427788" y="454025"/>
            <a:ext cx="2008187" cy="322263"/>
          </a:xfrm>
          <a:custGeom>
            <a:avLst/>
            <a:gdLst>
              <a:gd name="T0" fmla="*/ 0 w 21616"/>
              <a:gd name="T1" fmla="*/ 224 h 21600"/>
              <a:gd name="T2" fmla="*/ 186566202 w 21616"/>
              <a:gd name="T3" fmla="*/ 4784442 h 21600"/>
              <a:gd name="T4" fmla="*/ 146694 w 21616"/>
              <a:gd name="T5" fmla="*/ 4808030 h 21600"/>
              <a:gd name="T6" fmla="*/ 0 60000 65536"/>
              <a:gd name="T7" fmla="*/ 0 60000 65536"/>
              <a:gd name="T8" fmla="*/ 0 60000 65536"/>
              <a:gd name="T9" fmla="*/ 0 w 21616"/>
              <a:gd name="T10" fmla="*/ 0 h 21600"/>
              <a:gd name="T11" fmla="*/ 21616 w 2161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16" h="21600" fill="none" extrusionOk="0">
                <a:moveTo>
                  <a:pt x="-1" y="0"/>
                </a:moveTo>
                <a:cubicBezTo>
                  <a:pt x="5" y="0"/>
                  <a:pt x="11" y="-1"/>
                  <a:pt x="17" y="0"/>
                </a:cubicBezTo>
                <a:cubicBezTo>
                  <a:pt x="11904" y="0"/>
                  <a:pt x="21558" y="9606"/>
                  <a:pt x="21616" y="21493"/>
                </a:cubicBezTo>
              </a:path>
              <a:path w="21616" h="21600" stroke="0" extrusionOk="0">
                <a:moveTo>
                  <a:pt x="-1" y="0"/>
                </a:moveTo>
                <a:cubicBezTo>
                  <a:pt x="5" y="0"/>
                  <a:pt x="11" y="-1"/>
                  <a:pt x="17" y="0"/>
                </a:cubicBezTo>
                <a:cubicBezTo>
                  <a:pt x="11904" y="0"/>
                  <a:pt x="21558" y="9606"/>
                  <a:pt x="21616" y="21493"/>
                </a:cubicBezTo>
                <a:lnTo>
                  <a:pt x="17" y="21600"/>
                </a:lnTo>
                <a:lnTo>
                  <a:pt x="-1" y="0"/>
                </a:lnTo>
                <a:close/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Line 41"/>
          <p:cNvSpPr>
            <a:spLocks noChangeShapeType="1"/>
          </p:cNvSpPr>
          <p:nvPr/>
        </p:nvSpPr>
        <p:spPr bwMode="auto">
          <a:xfrm>
            <a:off x="2784475" y="454025"/>
            <a:ext cx="3622675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3332" name="Group 42"/>
          <p:cNvGrpSpPr>
            <a:grpSpLocks/>
          </p:cNvGrpSpPr>
          <p:nvPr/>
        </p:nvGrpSpPr>
        <p:grpSpPr bwMode="auto">
          <a:xfrm>
            <a:off x="2784475" y="496888"/>
            <a:ext cx="1588" cy="230187"/>
            <a:chOff x="1760" y="326"/>
            <a:chExt cx="1" cy="145"/>
          </a:xfrm>
        </p:grpSpPr>
        <p:sp>
          <p:nvSpPr>
            <p:cNvPr id="13390" name="Line 43"/>
            <p:cNvSpPr>
              <a:spLocks noChangeShapeType="1"/>
            </p:cNvSpPr>
            <p:nvPr/>
          </p:nvSpPr>
          <p:spPr bwMode="auto">
            <a:xfrm>
              <a:off x="1760" y="326"/>
              <a:ext cx="1" cy="2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1" name="Line 44"/>
            <p:cNvSpPr>
              <a:spLocks noChangeShapeType="1"/>
            </p:cNvSpPr>
            <p:nvPr/>
          </p:nvSpPr>
          <p:spPr bwMode="auto">
            <a:xfrm>
              <a:off x="1760" y="388"/>
              <a:ext cx="1" cy="2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2" name="Line 45"/>
            <p:cNvSpPr>
              <a:spLocks noChangeShapeType="1"/>
            </p:cNvSpPr>
            <p:nvPr/>
          </p:nvSpPr>
          <p:spPr bwMode="auto">
            <a:xfrm>
              <a:off x="1760" y="450"/>
              <a:ext cx="1" cy="2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33" name="Group 46"/>
          <p:cNvGrpSpPr>
            <a:grpSpLocks/>
          </p:cNvGrpSpPr>
          <p:nvPr/>
        </p:nvGrpSpPr>
        <p:grpSpPr bwMode="auto">
          <a:xfrm>
            <a:off x="6438900" y="508000"/>
            <a:ext cx="1588" cy="230188"/>
            <a:chOff x="4062" y="333"/>
            <a:chExt cx="1" cy="145"/>
          </a:xfrm>
        </p:grpSpPr>
        <p:sp>
          <p:nvSpPr>
            <p:cNvPr id="13387" name="Line 47"/>
            <p:cNvSpPr>
              <a:spLocks noChangeShapeType="1"/>
            </p:cNvSpPr>
            <p:nvPr/>
          </p:nvSpPr>
          <p:spPr bwMode="auto">
            <a:xfrm>
              <a:off x="4062" y="333"/>
              <a:ext cx="1" cy="2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8" name="Line 48"/>
            <p:cNvSpPr>
              <a:spLocks noChangeShapeType="1"/>
            </p:cNvSpPr>
            <p:nvPr/>
          </p:nvSpPr>
          <p:spPr bwMode="auto">
            <a:xfrm>
              <a:off x="4062" y="395"/>
              <a:ext cx="1" cy="2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9" name="Line 49"/>
            <p:cNvSpPr>
              <a:spLocks noChangeShapeType="1"/>
            </p:cNvSpPr>
            <p:nvPr/>
          </p:nvSpPr>
          <p:spPr bwMode="auto">
            <a:xfrm>
              <a:off x="4062" y="457"/>
              <a:ext cx="1" cy="2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34" name="Line 50"/>
          <p:cNvSpPr>
            <a:spLocks noChangeShapeType="1"/>
          </p:cNvSpPr>
          <p:nvPr/>
        </p:nvSpPr>
        <p:spPr bwMode="auto">
          <a:xfrm>
            <a:off x="731838" y="781050"/>
            <a:ext cx="1587" cy="53467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5" name="Line 51"/>
          <p:cNvSpPr>
            <a:spLocks noChangeShapeType="1"/>
          </p:cNvSpPr>
          <p:nvPr/>
        </p:nvSpPr>
        <p:spPr bwMode="auto">
          <a:xfrm>
            <a:off x="742950" y="6127750"/>
            <a:ext cx="7661275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6" name="Line 52"/>
          <p:cNvSpPr>
            <a:spLocks noChangeShapeType="1"/>
          </p:cNvSpPr>
          <p:nvPr/>
        </p:nvSpPr>
        <p:spPr bwMode="auto">
          <a:xfrm>
            <a:off x="8413750" y="781050"/>
            <a:ext cx="1588" cy="5346700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7" name="Rectangle 53"/>
          <p:cNvSpPr>
            <a:spLocks noChangeArrowheads="1"/>
          </p:cNvSpPr>
          <p:nvPr/>
        </p:nvSpPr>
        <p:spPr bwMode="auto">
          <a:xfrm rot="-5400000">
            <a:off x="380207" y="5193506"/>
            <a:ext cx="10271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/>
            <a:r>
              <a:rPr lang="en-US" sz="800" b="1">
                <a:solidFill>
                  <a:srgbClr val="000000"/>
                </a:solidFill>
                <a:latin typeface="Arial" charset="0"/>
              </a:rPr>
              <a:t> UNIT SELF-TEST QUESTIONS</a:t>
            </a:r>
          </a:p>
        </p:txBody>
      </p:sp>
      <p:sp>
        <p:nvSpPr>
          <p:cNvPr id="13338" name="Rectangle 54"/>
          <p:cNvSpPr>
            <a:spLocks noChangeArrowheads="1"/>
          </p:cNvSpPr>
          <p:nvPr/>
        </p:nvSpPr>
        <p:spPr bwMode="auto">
          <a:xfrm rot="-5400000">
            <a:off x="969962" y="6061076"/>
            <a:ext cx="3651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3339" name="Rectangle 55"/>
          <p:cNvSpPr>
            <a:spLocks noChangeArrowheads="1"/>
          </p:cNvSpPr>
          <p:nvPr/>
        </p:nvSpPr>
        <p:spPr bwMode="auto">
          <a:xfrm rot="960000">
            <a:off x="5194300" y="1262063"/>
            <a:ext cx="4762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is about...</a:t>
            </a:r>
            <a:endParaRPr lang="en-US">
              <a:latin typeface="Arial" charset="0"/>
            </a:endParaRPr>
          </a:p>
        </p:txBody>
      </p:sp>
      <p:sp>
        <p:nvSpPr>
          <p:cNvPr id="13341" name="Rectangle 70"/>
          <p:cNvSpPr>
            <a:spLocks noChangeArrowheads="1"/>
          </p:cNvSpPr>
          <p:nvPr/>
        </p:nvSpPr>
        <p:spPr bwMode="auto">
          <a:xfrm rot="5400000">
            <a:off x="8199438" y="5489575"/>
            <a:ext cx="293688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b="1">
                <a:solidFill>
                  <a:srgbClr val="000000"/>
                </a:solidFill>
                <a:latin typeface="Arial" charset="0"/>
              </a:rPr>
              <a:t> UNIT </a:t>
            </a:r>
            <a:endParaRPr lang="en-US">
              <a:latin typeface="Arial" charset="0"/>
            </a:endParaRPr>
          </a:p>
        </p:txBody>
      </p:sp>
      <p:sp>
        <p:nvSpPr>
          <p:cNvPr id="13342" name="Rectangle 71"/>
          <p:cNvSpPr>
            <a:spLocks noChangeArrowheads="1"/>
          </p:cNvSpPr>
          <p:nvPr/>
        </p:nvSpPr>
        <p:spPr bwMode="auto">
          <a:xfrm rot="5400000">
            <a:off x="7755732" y="5488781"/>
            <a:ext cx="82550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b="1">
                <a:solidFill>
                  <a:srgbClr val="000000"/>
                </a:solidFill>
                <a:latin typeface="Arial" charset="0"/>
              </a:rPr>
              <a:t>RELATIONSHIPS</a:t>
            </a:r>
            <a:endParaRPr lang="en-US">
              <a:latin typeface="Arial" charset="0"/>
            </a:endParaRPr>
          </a:p>
        </p:txBody>
      </p:sp>
      <p:sp>
        <p:nvSpPr>
          <p:cNvPr id="13344" name="Line 74"/>
          <p:cNvSpPr>
            <a:spLocks noChangeShapeType="1"/>
          </p:cNvSpPr>
          <p:nvPr/>
        </p:nvSpPr>
        <p:spPr bwMode="auto">
          <a:xfrm>
            <a:off x="6843713" y="4786313"/>
            <a:ext cx="1587" cy="1330325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5" name="Line 75"/>
          <p:cNvSpPr>
            <a:spLocks noChangeShapeType="1"/>
          </p:cNvSpPr>
          <p:nvPr/>
        </p:nvSpPr>
        <p:spPr bwMode="auto">
          <a:xfrm>
            <a:off x="6853238" y="5135563"/>
            <a:ext cx="123348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6" name="Line 76"/>
          <p:cNvSpPr>
            <a:spLocks noChangeShapeType="1"/>
          </p:cNvSpPr>
          <p:nvPr/>
        </p:nvSpPr>
        <p:spPr bwMode="auto">
          <a:xfrm>
            <a:off x="6853238" y="5451475"/>
            <a:ext cx="1222375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7" name="Line 77"/>
          <p:cNvSpPr>
            <a:spLocks noChangeShapeType="1"/>
          </p:cNvSpPr>
          <p:nvPr/>
        </p:nvSpPr>
        <p:spPr bwMode="auto">
          <a:xfrm>
            <a:off x="6853238" y="5767388"/>
            <a:ext cx="1222375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8" name="Line 78"/>
          <p:cNvSpPr>
            <a:spLocks noChangeShapeType="1"/>
          </p:cNvSpPr>
          <p:nvPr/>
        </p:nvSpPr>
        <p:spPr bwMode="auto">
          <a:xfrm>
            <a:off x="8086725" y="4786313"/>
            <a:ext cx="1588" cy="1330325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9" name="Line 79"/>
          <p:cNvSpPr>
            <a:spLocks noChangeShapeType="1"/>
          </p:cNvSpPr>
          <p:nvPr/>
        </p:nvSpPr>
        <p:spPr bwMode="auto">
          <a:xfrm>
            <a:off x="731838" y="769938"/>
            <a:ext cx="7693025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0" name="Rectangle 80"/>
          <p:cNvSpPr>
            <a:spLocks noChangeArrowheads="1"/>
          </p:cNvSpPr>
          <p:nvPr/>
        </p:nvSpPr>
        <p:spPr bwMode="auto">
          <a:xfrm>
            <a:off x="2805113" y="781050"/>
            <a:ext cx="3633787" cy="4032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/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3351" name="Rectangle 81"/>
          <p:cNvSpPr>
            <a:spLocks noChangeArrowheads="1"/>
          </p:cNvSpPr>
          <p:nvPr/>
        </p:nvSpPr>
        <p:spPr bwMode="auto">
          <a:xfrm>
            <a:off x="2784475" y="758825"/>
            <a:ext cx="3676650" cy="447675"/>
          </a:xfrm>
          <a:prstGeom prst="rect">
            <a:avLst/>
          </a:prstGeom>
          <a:noFill/>
          <a:ln w="4286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200"/>
          </a:p>
        </p:txBody>
      </p:sp>
      <p:sp>
        <p:nvSpPr>
          <p:cNvPr id="13352" name="Rectangle 82"/>
          <p:cNvSpPr>
            <a:spLocks noChangeArrowheads="1"/>
          </p:cNvSpPr>
          <p:nvPr/>
        </p:nvSpPr>
        <p:spPr bwMode="auto">
          <a:xfrm>
            <a:off x="2697163" y="1260475"/>
            <a:ext cx="490537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UNIT MAP</a:t>
            </a:r>
            <a:endParaRPr lang="en-US">
              <a:latin typeface="Arial" charset="0"/>
            </a:endParaRPr>
          </a:p>
        </p:txBody>
      </p:sp>
      <p:sp>
        <p:nvSpPr>
          <p:cNvPr id="13353" name="Rectangle 83"/>
          <p:cNvSpPr>
            <a:spLocks noChangeArrowheads="1"/>
          </p:cNvSpPr>
          <p:nvPr/>
        </p:nvSpPr>
        <p:spPr bwMode="auto">
          <a:xfrm>
            <a:off x="4049713" y="814388"/>
            <a:ext cx="8572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900" b="1">
                <a:solidFill>
                  <a:srgbClr val="000000"/>
                </a:solidFill>
                <a:latin typeface="Arial" charset="0"/>
              </a:rPr>
              <a:t>CURRENT UNIT</a:t>
            </a:r>
            <a:endParaRPr lang="en-US">
              <a:latin typeface="Arial" charset="0"/>
            </a:endParaRPr>
          </a:p>
        </p:txBody>
      </p:sp>
      <p:sp>
        <p:nvSpPr>
          <p:cNvPr id="13354" name="Oval 84"/>
          <p:cNvSpPr>
            <a:spLocks noChangeArrowheads="1"/>
          </p:cNvSpPr>
          <p:nvPr/>
        </p:nvSpPr>
        <p:spPr bwMode="auto">
          <a:xfrm>
            <a:off x="2838450" y="825500"/>
            <a:ext cx="152400" cy="141288"/>
          </a:xfrm>
          <a:prstGeom prst="ellipse">
            <a:avLst/>
          </a:prstGeom>
          <a:solidFill>
            <a:srgbClr val="FFFFFF"/>
          </a:solidFill>
          <a:ln w="111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55" name="Oval 85"/>
          <p:cNvSpPr>
            <a:spLocks noChangeArrowheads="1"/>
          </p:cNvSpPr>
          <p:nvPr/>
        </p:nvSpPr>
        <p:spPr bwMode="auto">
          <a:xfrm>
            <a:off x="787400" y="792163"/>
            <a:ext cx="152400" cy="152400"/>
          </a:xfrm>
          <a:prstGeom prst="ellipse">
            <a:avLst/>
          </a:prstGeom>
          <a:solidFill>
            <a:srgbClr val="FFFFFF"/>
          </a:solidFill>
          <a:ln w="111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56" name="Oval 86"/>
          <p:cNvSpPr>
            <a:spLocks noChangeArrowheads="1"/>
          </p:cNvSpPr>
          <p:nvPr/>
        </p:nvSpPr>
        <p:spPr bwMode="auto">
          <a:xfrm>
            <a:off x="6494463" y="792163"/>
            <a:ext cx="152400" cy="141287"/>
          </a:xfrm>
          <a:prstGeom prst="ellipse">
            <a:avLst/>
          </a:prstGeom>
          <a:solidFill>
            <a:srgbClr val="FFFFFF"/>
          </a:solidFill>
          <a:ln w="111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57" name="Oval 87"/>
          <p:cNvSpPr>
            <a:spLocks noChangeArrowheads="1"/>
          </p:cNvSpPr>
          <p:nvPr/>
        </p:nvSpPr>
        <p:spPr bwMode="auto">
          <a:xfrm>
            <a:off x="2424113" y="1250950"/>
            <a:ext cx="152400" cy="152400"/>
          </a:xfrm>
          <a:prstGeom prst="ellipse">
            <a:avLst/>
          </a:prstGeom>
          <a:solidFill>
            <a:srgbClr val="FFFFFF"/>
          </a:solidFill>
          <a:ln w="111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58" name="Oval 88"/>
          <p:cNvSpPr>
            <a:spLocks noChangeArrowheads="1"/>
          </p:cNvSpPr>
          <p:nvPr/>
        </p:nvSpPr>
        <p:spPr bwMode="auto">
          <a:xfrm>
            <a:off x="8218488" y="4818063"/>
            <a:ext cx="152400" cy="153987"/>
          </a:xfrm>
          <a:prstGeom prst="ellipse">
            <a:avLst/>
          </a:prstGeom>
          <a:solidFill>
            <a:srgbClr val="FFFFFF"/>
          </a:solidFill>
          <a:ln w="111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59" name="Oval 89"/>
          <p:cNvSpPr>
            <a:spLocks noChangeArrowheads="1"/>
          </p:cNvSpPr>
          <p:nvPr/>
        </p:nvSpPr>
        <p:spPr bwMode="auto">
          <a:xfrm>
            <a:off x="798513" y="5888038"/>
            <a:ext cx="152400" cy="152400"/>
          </a:xfrm>
          <a:prstGeom prst="ellipse">
            <a:avLst/>
          </a:prstGeom>
          <a:solidFill>
            <a:srgbClr val="FFFFFF"/>
          </a:solidFill>
          <a:ln w="111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61" name="Rectangle 91"/>
          <p:cNvSpPr>
            <a:spLocks noChangeArrowheads="1"/>
          </p:cNvSpPr>
          <p:nvPr/>
        </p:nvSpPr>
        <p:spPr bwMode="auto">
          <a:xfrm>
            <a:off x="2881313" y="835025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1</a:t>
            </a:r>
            <a:endParaRPr lang="en-US">
              <a:latin typeface="Arial" charset="0"/>
            </a:endParaRPr>
          </a:p>
        </p:txBody>
      </p:sp>
      <p:sp>
        <p:nvSpPr>
          <p:cNvPr id="13362" name="Rectangle 92"/>
          <p:cNvSpPr>
            <a:spLocks noChangeArrowheads="1"/>
          </p:cNvSpPr>
          <p:nvPr/>
        </p:nvSpPr>
        <p:spPr bwMode="auto">
          <a:xfrm>
            <a:off x="6537325" y="803275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3</a:t>
            </a:r>
            <a:endParaRPr lang="en-US">
              <a:latin typeface="Arial" charset="0"/>
            </a:endParaRPr>
          </a:p>
        </p:txBody>
      </p:sp>
      <p:sp>
        <p:nvSpPr>
          <p:cNvPr id="13363" name="Rectangle 93"/>
          <p:cNvSpPr>
            <a:spLocks noChangeArrowheads="1"/>
          </p:cNvSpPr>
          <p:nvPr/>
        </p:nvSpPr>
        <p:spPr bwMode="auto">
          <a:xfrm>
            <a:off x="830263" y="803275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2</a:t>
            </a:r>
            <a:endParaRPr lang="en-US">
              <a:latin typeface="Arial" charset="0"/>
            </a:endParaRPr>
          </a:p>
        </p:txBody>
      </p:sp>
      <p:sp>
        <p:nvSpPr>
          <p:cNvPr id="13364" name="Oval 94"/>
          <p:cNvSpPr>
            <a:spLocks noChangeArrowheads="1"/>
          </p:cNvSpPr>
          <p:nvPr/>
        </p:nvSpPr>
        <p:spPr bwMode="auto">
          <a:xfrm>
            <a:off x="3875088" y="279400"/>
            <a:ext cx="152400" cy="152400"/>
          </a:xfrm>
          <a:prstGeom prst="ellipse">
            <a:avLst/>
          </a:prstGeom>
          <a:solidFill>
            <a:srgbClr val="FFFFFF"/>
          </a:solidFill>
          <a:ln w="111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65" name="Rectangle 95"/>
          <p:cNvSpPr>
            <a:spLocks noChangeArrowheads="1"/>
          </p:cNvSpPr>
          <p:nvPr/>
        </p:nvSpPr>
        <p:spPr bwMode="auto">
          <a:xfrm>
            <a:off x="3908425" y="301625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4</a:t>
            </a:r>
            <a:endParaRPr lang="en-US">
              <a:latin typeface="Arial" charset="0"/>
            </a:endParaRPr>
          </a:p>
        </p:txBody>
      </p:sp>
      <p:sp>
        <p:nvSpPr>
          <p:cNvPr id="13366" name="Rectangle 96"/>
          <p:cNvSpPr>
            <a:spLocks noChangeArrowheads="1"/>
          </p:cNvSpPr>
          <p:nvPr/>
        </p:nvSpPr>
        <p:spPr bwMode="auto">
          <a:xfrm>
            <a:off x="2478088" y="12827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5</a:t>
            </a:r>
            <a:endParaRPr lang="en-US">
              <a:latin typeface="Arial" charset="0"/>
            </a:endParaRPr>
          </a:p>
        </p:txBody>
      </p:sp>
      <p:sp>
        <p:nvSpPr>
          <p:cNvPr id="13367" name="Rectangle 97"/>
          <p:cNvSpPr>
            <a:spLocks noChangeArrowheads="1"/>
          </p:cNvSpPr>
          <p:nvPr/>
        </p:nvSpPr>
        <p:spPr bwMode="auto">
          <a:xfrm>
            <a:off x="8272463" y="4851400"/>
            <a:ext cx="5715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6</a:t>
            </a:r>
            <a:endParaRPr lang="en-US">
              <a:latin typeface="Arial" charset="0"/>
            </a:endParaRPr>
          </a:p>
        </p:txBody>
      </p:sp>
      <p:sp>
        <p:nvSpPr>
          <p:cNvPr id="13368" name="Rectangle 98"/>
          <p:cNvSpPr>
            <a:spLocks noChangeArrowheads="1"/>
          </p:cNvSpPr>
          <p:nvPr/>
        </p:nvSpPr>
        <p:spPr bwMode="auto">
          <a:xfrm>
            <a:off x="841375" y="5910263"/>
            <a:ext cx="5715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800" b="1">
                <a:solidFill>
                  <a:srgbClr val="000000"/>
                </a:solidFill>
                <a:latin typeface="Arial" charset="0"/>
              </a:rPr>
              <a:t>7</a:t>
            </a:r>
            <a:endParaRPr lang="en-US">
              <a:latin typeface="Arial" charset="0"/>
            </a:endParaRPr>
          </a:p>
        </p:txBody>
      </p:sp>
      <p:sp>
        <p:nvSpPr>
          <p:cNvPr id="13370" name="Line 100"/>
          <p:cNvSpPr>
            <a:spLocks noChangeShapeType="1"/>
          </p:cNvSpPr>
          <p:nvPr/>
        </p:nvSpPr>
        <p:spPr bwMode="auto">
          <a:xfrm>
            <a:off x="6602413" y="420688"/>
            <a:ext cx="1768475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71" name="Rectangle 101"/>
          <p:cNvSpPr>
            <a:spLocks noChangeArrowheads="1"/>
          </p:cNvSpPr>
          <p:nvPr/>
        </p:nvSpPr>
        <p:spPr bwMode="auto">
          <a:xfrm>
            <a:off x="6864350" y="104775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3372" name="Rectangle 102"/>
          <p:cNvSpPr>
            <a:spLocks noChangeArrowheads="1"/>
          </p:cNvSpPr>
          <p:nvPr/>
        </p:nvSpPr>
        <p:spPr bwMode="auto">
          <a:xfrm>
            <a:off x="6911975" y="258763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3373" name="Rectangle 103"/>
          <p:cNvSpPr>
            <a:spLocks noChangeArrowheads="1"/>
          </p:cNvSpPr>
          <p:nvPr/>
        </p:nvSpPr>
        <p:spPr bwMode="auto">
          <a:xfrm>
            <a:off x="787400" y="2035175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03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514350" y="94219"/>
            <a:ext cx="8196262" cy="6289675"/>
            <a:chOff x="295" y="43"/>
            <a:chExt cx="5163" cy="3962"/>
          </a:xfrm>
        </p:grpSpPr>
        <p:sp>
          <p:nvSpPr>
            <p:cNvPr id="14340" name="Rectangle 4"/>
            <p:cNvSpPr>
              <a:spLocks noChangeArrowheads="1"/>
            </p:cNvSpPr>
            <p:nvPr/>
          </p:nvSpPr>
          <p:spPr bwMode="auto">
            <a:xfrm>
              <a:off x="295" y="240"/>
              <a:ext cx="5163" cy="3765"/>
            </a:xfrm>
            <a:prstGeom prst="rect">
              <a:avLst/>
            </a:prstGeom>
            <a:noFill/>
            <a:ln w="238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3892" y="43"/>
              <a:ext cx="20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just"/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NAME</a:t>
              </a:r>
              <a:endParaRPr lang="en-US">
                <a:latin typeface="Arial" charset="0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3892" y="131"/>
              <a:ext cx="19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just"/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DATE</a:t>
              </a:r>
              <a:endParaRPr lang="en-US">
                <a:latin typeface="Arial" charset="0"/>
              </a:endParaRPr>
            </a:p>
          </p:txBody>
        </p:sp>
        <p:sp>
          <p:nvSpPr>
            <p:cNvPr id="14343" name="Line 7"/>
            <p:cNvSpPr>
              <a:spLocks noChangeShapeType="1"/>
            </p:cNvSpPr>
            <p:nvPr/>
          </p:nvSpPr>
          <p:spPr bwMode="auto">
            <a:xfrm>
              <a:off x="4118" y="102"/>
              <a:ext cx="134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>
              <a:off x="4133" y="196"/>
              <a:ext cx="131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24" y="58"/>
              <a:ext cx="121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just"/>
              <a:r>
                <a:rPr lang="en-US" sz="1700" b="1">
                  <a:solidFill>
                    <a:srgbClr val="000000"/>
                  </a:solidFill>
                  <a:latin typeface="Arial" charset="0"/>
                </a:rPr>
                <a:t>The Unit Organizer</a:t>
              </a:r>
              <a:endParaRPr lang="en-US">
                <a:latin typeface="Arial" charset="0"/>
              </a:endParaRPr>
            </a:p>
          </p:txBody>
        </p:sp>
        <p:sp>
          <p:nvSpPr>
            <p:cNvPr id="14346" name="Line 10"/>
            <p:cNvSpPr>
              <a:spLocks noChangeShapeType="1"/>
            </p:cNvSpPr>
            <p:nvPr/>
          </p:nvSpPr>
          <p:spPr bwMode="auto">
            <a:xfrm>
              <a:off x="324" y="3553"/>
              <a:ext cx="5112" cy="1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 rot="-5400000">
              <a:off x="289" y="3654"/>
              <a:ext cx="378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800" b="1">
                  <a:solidFill>
                    <a:srgbClr val="000000"/>
                  </a:solidFill>
                  <a:latin typeface="Arial" charset="0"/>
                </a:rPr>
                <a:t>NEW </a:t>
              </a:r>
              <a:endParaRPr lang="en-US">
                <a:latin typeface="Arial" charset="0"/>
              </a:endParaRPr>
            </a:p>
            <a:p>
              <a:pPr algn="ctr"/>
              <a:r>
                <a:rPr lang="en-US" sz="800" b="1">
                  <a:solidFill>
                    <a:srgbClr val="000000"/>
                  </a:solidFill>
                  <a:latin typeface="Arial" charset="0"/>
                </a:rPr>
                <a:t>UNIT </a:t>
              </a:r>
              <a:endParaRPr lang="en-US">
                <a:latin typeface="Arial" charset="0"/>
              </a:endParaRPr>
            </a:p>
            <a:p>
              <a:pPr algn="ctr"/>
              <a:r>
                <a:rPr lang="en-US" sz="800" b="1">
                  <a:solidFill>
                    <a:srgbClr val="000000"/>
                  </a:solidFill>
                  <a:latin typeface="Arial" charset="0"/>
                </a:rPr>
                <a:t>SELF-TEST</a:t>
              </a:r>
            </a:p>
            <a:p>
              <a:pPr algn="ctr"/>
              <a:r>
                <a:rPr lang="en-US" sz="800" b="1">
                  <a:solidFill>
                    <a:srgbClr val="000000"/>
                  </a:solidFill>
                  <a:latin typeface="Arial" charset="0"/>
                </a:rPr>
                <a:t>QUESTIONS</a:t>
              </a:r>
            </a:p>
          </p:txBody>
        </p:sp>
        <p:sp>
          <p:nvSpPr>
            <p:cNvPr id="14348" name="Line 12"/>
            <p:cNvSpPr>
              <a:spLocks noChangeShapeType="1"/>
            </p:cNvSpPr>
            <p:nvPr/>
          </p:nvSpPr>
          <p:spPr bwMode="auto">
            <a:xfrm>
              <a:off x="645" y="3553"/>
              <a:ext cx="1" cy="43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455" y="255"/>
              <a:ext cx="817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just"/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Expanded Unit Map</a:t>
              </a:r>
              <a:endParaRPr lang="en-US">
                <a:latin typeface="Arial" charset="0"/>
              </a:endParaRPr>
            </a:p>
          </p:txBody>
        </p:sp>
        <p:sp>
          <p:nvSpPr>
            <p:cNvPr id="14350" name="Line 14"/>
            <p:cNvSpPr>
              <a:spLocks noChangeShapeType="1"/>
            </p:cNvSpPr>
            <p:nvPr/>
          </p:nvSpPr>
          <p:spPr bwMode="auto">
            <a:xfrm>
              <a:off x="2298" y="298"/>
              <a:ext cx="728" cy="204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Rectangle 16"/>
            <p:cNvSpPr>
              <a:spLocks noChangeArrowheads="1"/>
            </p:cNvSpPr>
            <p:nvPr/>
          </p:nvSpPr>
          <p:spPr bwMode="auto">
            <a:xfrm>
              <a:off x="1715" y="87"/>
              <a:ext cx="2141" cy="226"/>
            </a:xfrm>
            <a:prstGeom prst="rect">
              <a:avLst/>
            </a:prstGeom>
            <a:noFill/>
            <a:ln w="4603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3" name="Rectangle 17"/>
            <p:cNvSpPr>
              <a:spLocks noChangeArrowheads="1"/>
            </p:cNvSpPr>
            <p:nvPr/>
          </p:nvSpPr>
          <p:spPr bwMode="auto">
            <a:xfrm rot="960000">
              <a:off x="2625" y="345"/>
              <a:ext cx="33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just"/>
              <a:r>
                <a:rPr lang="en-US" sz="900" b="1">
                  <a:solidFill>
                    <a:srgbClr val="000000"/>
                  </a:solidFill>
                  <a:latin typeface="Arial" charset="0"/>
                </a:rPr>
                <a:t>is about...</a:t>
              </a:r>
              <a:endParaRPr lang="en-US">
                <a:latin typeface="Arial" charset="0"/>
              </a:endParaRPr>
            </a:p>
          </p:txBody>
        </p:sp>
        <p:sp>
          <p:nvSpPr>
            <p:cNvPr id="14354" name="Oval 18"/>
            <p:cNvSpPr>
              <a:spLocks noChangeArrowheads="1"/>
            </p:cNvSpPr>
            <p:nvPr/>
          </p:nvSpPr>
          <p:spPr bwMode="auto">
            <a:xfrm>
              <a:off x="346" y="262"/>
              <a:ext cx="102" cy="102"/>
            </a:xfrm>
            <a:prstGeom prst="ellipse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Oval 19"/>
            <p:cNvSpPr>
              <a:spLocks noChangeArrowheads="1"/>
            </p:cNvSpPr>
            <p:nvPr/>
          </p:nvSpPr>
          <p:spPr bwMode="auto">
            <a:xfrm>
              <a:off x="346" y="3582"/>
              <a:ext cx="102" cy="102"/>
            </a:xfrm>
            <a:prstGeom prst="ellipse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Rectangle 20"/>
            <p:cNvSpPr>
              <a:spLocks noChangeArrowheads="1"/>
            </p:cNvSpPr>
            <p:nvPr/>
          </p:nvSpPr>
          <p:spPr bwMode="auto">
            <a:xfrm>
              <a:off x="372" y="270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just"/>
              <a:r>
                <a:rPr lang="en-US" sz="900" b="1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>
                <a:latin typeface="Arial" charset="0"/>
              </a:endParaRPr>
            </a:p>
          </p:txBody>
        </p:sp>
        <p:sp>
          <p:nvSpPr>
            <p:cNvPr id="14357" name="Rectangle 21"/>
            <p:cNvSpPr>
              <a:spLocks noChangeArrowheads="1"/>
            </p:cNvSpPr>
            <p:nvPr/>
          </p:nvSpPr>
          <p:spPr bwMode="auto">
            <a:xfrm>
              <a:off x="368" y="3598"/>
              <a:ext cx="8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just"/>
              <a:r>
                <a:rPr lang="en-US" sz="900" b="1">
                  <a:solidFill>
                    <a:srgbClr val="000000"/>
                  </a:solidFill>
                  <a:latin typeface="Arial" charset="0"/>
                </a:rPr>
                <a:t>10</a:t>
              </a:r>
              <a:endParaRPr lang="en-US">
                <a:latin typeface="Arial" charset="0"/>
              </a:endParaRPr>
            </a:p>
          </p:txBody>
        </p:sp>
        <p:sp>
          <p:nvSpPr>
            <p:cNvPr id="14359" name="Oval 23"/>
            <p:cNvSpPr>
              <a:spLocks noChangeArrowheads="1"/>
            </p:cNvSpPr>
            <p:nvPr/>
          </p:nvSpPr>
          <p:spPr bwMode="auto">
            <a:xfrm>
              <a:off x="2269" y="473"/>
              <a:ext cx="1252" cy="575"/>
            </a:xfrm>
            <a:prstGeom prst="ellipse">
              <a:avLst/>
            </a:prstGeom>
            <a:noFill/>
            <a:ln w="238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Line 41"/>
            <p:cNvSpPr>
              <a:spLocks noChangeShapeType="1"/>
            </p:cNvSpPr>
            <p:nvPr/>
          </p:nvSpPr>
          <p:spPr bwMode="auto">
            <a:xfrm>
              <a:off x="3419" y="881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8780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64</Words>
  <Application>Microsoft Macintosh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meiosis</vt:lpstr>
      <vt:lpstr>PowerPoint Presentation</vt:lpstr>
      <vt:lpstr>PowerPoint Presentation</vt:lpstr>
    </vt:vector>
  </TitlesOfParts>
  <Company>Inspire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meiosis</dc:title>
  <dc:creator>Rachel Iufer</dc:creator>
  <cp:lastModifiedBy>Rachel Iufer</cp:lastModifiedBy>
  <cp:revision>1</cp:revision>
  <dcterms:created xsi:type="dcterms:W3CDTF">2015-01-12T05:31:47Z</dcterms:created>
  <dcterms:modified xsi:type="dcterms:W3CDTF">2015-01-12T05:34:20Z</dcterms:modified>
</cp:coreProperties>
</file>