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20" d="100"/>
          <a:sy n="320" d="100"/>
        </p:scale>
        <p:origin x="4016" y="110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2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8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8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5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3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8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4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0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04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6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6C82C-8557-9749-857E-5D8096F512EC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734E9-D404-8149-A25E-56F90F7F9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46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d55RuPbGy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3: Ionic and Metallic Substances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Honors Chemistry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33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9</a:t>
            </a:r>
            <a:r>
              <a:rPr lang="en-US" dirty="0" smtClean="0"/>
              <a:t>. What is the correct name for FeC</a:t>
            </a:r>
            <a:r>
              <a:rPr lang="en-US" baseline="-25000" dirty="0" smtClean="0"/>
              <a:t>2</a:t>
            </a:r>
            <a:r>
              <a:rPr lang="en-US" dirty="0" smtClean="0"/>
              <a:t>H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i</a:t>
            </a:r>
            <a:r>
              <a:rPr lang="en-US" dirty="0" smtClean="0"/>
              <a:t>ron carbon hydrogen oxide</a:t>
            </a:r>
            <a:endParaRPr lang="en-US" baseline="30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iron (I) carbon hydrogen oxide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Iron (I) </a:t>
            </a:r>
            <a:r>
              <a:rPr lang="en-US" dirty="0" err="1" smtClean="0"/>
              <a:t>dicarbon</a:t>
            </a:r>
            <a:r>
              <a:rPr lang="en-US" dirty="0" smtClean="0"/>
              <a:t> tri hydrogen dioxide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iron (I) acetate</a:t>
            </a: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3392184"/>
            <a:ext cx="4096407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315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10. What is the correct formula for magnesium oxide?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Mg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MgO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MgO</a:t>
            </a:r>
            <a:r>
              <a:rPr lang="en-US" baseline="-25000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Mg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2245924"/>
            <a:ext cx="1618255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002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11. What is the correct formula for mercury (II) sulfite?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HgSO</a:t>
            </a:r>
            <a:r>
              <a:rPr lang="en-US" baseline="-25000" dirty="0" smtClean="0"/>
              <a:t>3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HgSO</a:t>
            </a:r>
            <a:r>
              <a:rPr lang="en-US" baseline="-25000" dirty="0"/>
              <a:t>4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Hg</a:t>
            </a:r>
            <a:r>
              <a:rPr lang="en-US" baseline="-25000" dirty="0" smtClean="0"/>
              <a:t>2</a:t>
            </a:r>
            <a:r>
              <a:rPr lang="en-US" dirty="0" smtClean="0"/>
              <a:t>(SO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-25000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Hg(SO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1672794"/>
            <a:ext cx="1726674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9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12. What is the correct formula for iron (III) oxide?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FeO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Fe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Fe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-25000" dirty="0"/>
              <a:t>2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Fe(OH)</a:t>
            </a:r>
            <a:r>
              <a:rPr lang="en-US" baseline="-25000" dirty="0" smtClean="0"/>
              <a:t>3</a:t>
            </a:r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2261414"/>
            <a:ext cx="1726674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23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13. What is true about electrons in ionic bonds?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unequally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metal to the nonmetal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nonmetal to the metal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move freely in in a “sea of electrons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2787997"/>
            <a:ext cx="7860104" cy="1006943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13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14. What is true about electrons in nonpolar covalent bonds?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unequally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metal to the nonmetal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nonmetal to the metal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move freely in in a “sea of electrons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1688114"/>
            <a:ext cx="5474880" cy="495913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134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15. What is true about electrons in polar covalent bonds?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unequally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metal to the nonmetal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nonmetal to the metal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move freely in in a “sea of electrons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2230250"/>
            <a:ext cx="5846604" cy="495913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64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16. What is true about electrons in metallic bonds?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shared unequally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metal to the nonmetal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are transferred from the nonmetal to the metal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Electrons move freely in in a “sea of electrons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5002880"/>
            <a:ext cx="6636515" cy="914130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229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17. Why is it incorrect to call </a:t>
            </a:r>
            <a:r>
              <a:rPr lang="en-US" dirty="0" err="1" smtClean="0"/>
              <a:t>NaCl</a:t>
            </a:r>
            <a:r>
              <a:rPr lang="en-US" dirty="0" smtClean="0"/>
              <a:t> a molecule?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Molecules contain more than two atoms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Molecules occur between a metal/nonmetal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Many ions of Na</a:t>
            </a:r>
            <a:r>
              <a:rPr lang="en-US" baseline="30000" dirty="0" smtClean="0"/>
              <a:t>+</a:t>
            </a:r>
            <a:r>
              <a:rPr lang="en-US" dirty="0" smtClean="0"/>
              <a:t> and </a:t>
            </a:r>
            <a:r>
              <a:rPr lang="en-US" dirty="0" err="1" smtClean="0"/>
              <a:t>Cl</a:t>
            </a:r>
            <a:r>
              <a:rPr lang="en-US" baseline="30000" dirty="0" smtClean="0"/>
              <a:t>-</a:t>
            </a:r>
            <a:r>
              <a:rPr lang="en-US" dirty="0" smtClean="0"/>
              <a:t> exist in a crystal lattice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One ion of Na</a:t>
            </a:r>
            <a:r>
              <a:rPr lang="en-US" baseline="30000" dirty="0" smtClean="0"/>
              <a:t>+</a:t>
            </a:r>
            <a:r>
              <a:rPr lang="en-US" dirty="0" smtClean="0"/>
              <a:t> and </a:t>
            </a:r>
            <a:r>
              <a:rPr lang="en-US" dirty="0" err="1" smtClean="0"/>
              <a:t>Cl</a:t>
            </a:r>
            <a:r>
              <a:rPr lang="en-US" baseline="30000" dirty="0" smtClean="0"/>
              <a:t>-</a:t>
            </a:r>
            <a:r>
              <a:rPr lang="en-US" dirty="0" smtClean="0"/>
              <a:t> have an ionic bond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 sodium ion forms a metallic bond with other sodium ions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2865321"/>
            <a:ext cx="7596801" cy="914130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329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17. What is the general trend of electronegativity on the periodic 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Electronegativity decreases as you move to the left and up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Electronegativity decreases as you move to the right and down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Electronegativity decreases as you move to the left and down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Electronegativity decreases as you move to the right and up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3850647"/>
            <a:ext cx="7844615" cy="914130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88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Which of the following is ionic?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NF</a:t>
            </a:r>
            <a:r>
              <a:rPr lang="en-US" baseline="-25000" dirty="0" smtClean="0"/>
              <a:t>3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HCl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CuCl</a:t>
            </a:r>
            <a:r>
              <a:rPr lang="en-US" baseline="-25000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457200" y="2850078"/>
            <a:ext cx="1649231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13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72573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17. Which is more electronegative, carbon, nitrogen, sulfur or phosphorus?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carbon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nitrogen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sulfur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phosphorus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endParaRPr lang="en-US" baseline="-25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1" y="2206890"/>
            <a:ext cx="2237792" cy="612209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37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72573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18. Fill out this table with formulas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81267"/>
              </p:ext>
            </p:extLst>
          </p:nvPr>
        </p:nvGraphicFramePr>
        <p:xfrm>
          <a:off x="1601120" y="1417640"/>
          <a:ext cx="6096000" cy="5010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1002105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K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Ca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Cr (III)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Pb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(IV)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Br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400" baseline="30000" dirty="0" smtClean="0">
                          <a:latin typeface="Times New Roman"/>
                          <a:cs typeface="Times New Roman"/>
                        </a:rPr>
                        <a:t>2-</a:t>
                      </a:r>
                      <a:endParaRPr lang="en-US" sz="2400" baseline="30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PO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400" baseline="30000" dirty="0" smtClean="0">
                          <a:latin typeface="Times New Roman"/>
                          <a:cs typeface="Times New Roman"/>
                        </a:rPr>
                        <a:t>3-</a:t>
                      </a:r>
                      <a:endParaRPr lang="en-US" sz="2400" baseline="30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501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72573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18. Fill out this table with formulas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826732"/>
              </p:ext>
            </p:extLst>
          </p:nvPr>
        </p:nvGraphicFramePr>
        <p:xfrm>
          <a:off x="1601120" y="1417640"/>
          <a:ext cx="6096000" cy="5010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1002105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K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Ca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Cr (III)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Pb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(IV)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Br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KBr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CaBr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CrBr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PbBr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400" baseline="30000" dirty="0" smtClean="0">
                          <a:latin typeface="Times New Roman"/>
                          <a:cs typeface="Times New Roman"/>
                        </a:rPr>
                        <a:t>2-</a:t>
                      </a:r>
                      <a:endParaRPr lang="en-US" sz="2400" baseline="30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CaCO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Cr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(CO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0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Pb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(CO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0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Ca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CrN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Pb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0021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PO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400" baseline="30000" dirty="0" smtClean="0">
                          <a:latin typeface="Times New Roman"/>
                          <a:cs typeface="Times New Roman"/>
                        </a:rPr>
                        <a:t>3-</a:t>
                      </a:r>
                      <a:endParaRPr lang="en-US" sz="2400" baseline="30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PO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Ca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(PO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0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CrPO</a:t>
                      </a:r>
                      <a:r>
                        <a:rPr lang="en-US" sz="24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Pb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(PO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en-US" sz="2000" baseline="-2500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000" baseline="-250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153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419248"/>
            <a:ext cx="8572573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19. </a:t>
            </a:r>
            <a:r>
              <a:rPr lang="en-US" sz="3600" dirty="0"/>
              <a:t>For K</a:t>
            </a:r>
            <a:r>
              <a:rPr lang="en-US" sz="3600" dirty="0" smtClean="0"/>
              <a:t> </a:t>
            </a:r>
            <a:r>
              <a:rPr lang="en-US" sz="3600" dirty="0"/>
              <a:t>and S</a:t>
            </a:r>
            <a:r>
              <a:rPr lang="en-US" sz="3600" dirty="0" smtClean="0"/>
              <a:t>: </a:t>
            </a:r>
            <a:br>
              <a:rPr lang="en-US" sz="3600" dirty="0" smtClean="0"/>
            </a:br>
            <a:r>
              <a:rPr lang="en-US" sz="3600" dirty="0" smtClean="0"/>
              <a:t>a</a:t>
            </a:r>
            <a:r>
              <a:rPr lang="en-US" sz="3600" dirty="0"/>
              <a:t>.) draw the electron dot structure </a:t>
            </a:r>
            <a:br>
              <a:rPr lang="en-US" sz="3600" dirty="0"/>
            </a:br>
            <a:r>
              <a:rPr lang="en-US" sz="3600" dirty="0"/>
              <a:t>b.) show the transfer of electrons to form ions</a:t>
            </a:r>
            <a:br>
              <a:rPr lang="en-US" sz="3600" dirty="0"/>
            </a:br>
            <a:r>
              <a:rPr lang="en-US" sz="3600" dirty="0"/>
              <a:t>c.) draw the resulting ions</a:t>
            </a:r>
            <a:br>
              <a:rPr lang="en-US" sz="3600" dirty="0"/>
            </a:br>
            <a:r>
              <a:rPr lang="en-US" sz="3600" dirty="0"/>
              <a:t>d.) write the  formula of the compound they form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50197" y="3934347"/>
            <a:ext cx="48014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K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011033" y="3841407"/>
            <a:ext cx="48014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61213" y="3915047"/>
            <a:ext cx="48014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015854" y="3822107"/>
            <a:ext cx="48014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16472" y="3728408"/>
            <a:ext cx="480142" cy="643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6528" y="4042616"/>
            <a:ext cx="480142" cy="643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61213" y="3597250"/>
            <a:ext cx="480142" cy="643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67149" y="3600945"/>
            <a:ext cx="480142" cy="643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21369" y="3826460"/>
            <a:ext cx="396812" cy="48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cxnSp>
        <p:nvCxnSpPr>
          <p:cNvPr id="16" name="Curved Connector 15"/>
          <p:cNvCxnSpPr/>
          <p:nvPr/>
        </p:nvCxnSpPr>
        <p:spPr>
          <a:xfrm flipV="1">
            <a:off x="2199366" y="4175512"/>
            <a:ext cx="1561847" cy="9346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753917" y="4446057"/>
            <a:ext cx="48014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K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2014753" y="4353117"/>
            <a:ext cx="48014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.</a:t>
            </a:r>
          </a:p>
        </p:txBody>
      </p:sp>
      <p:cxnSp>
        <p:nvCxnSpPr>
          <p:cNvPr id="23" name="Curved Connector 22"/>
          <p:cNvCxnSpPr/>
          <p:nvPr/>
        </p:nvCxnSpPr>
        <p:spPr>
          <a:xfrm flipV="1">
            <a:off x="2204940" y="4499823"/>
            <a:ext cx="1667783" cy="27832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63963" y="5490470"/>
            <a:ext cx="39681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..</a:t>
            </a:r>
            <a:endParaRPr lang="en-US" sz="32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844365" y="5775530"/>
            <a:ext cx="3204659" cy="701139"/>
            <a:chOff x="1844365" y="5775530"/>
            <a:chExt cx="3204659" cy="701139"/>
          </a:xfrm>
        </p:grpSpPr>
        <p:grpSp>
          <p:nvGrpSpPr>
            <p:cNvPr id="4" name="Group 3"/>
            <p:cNvGrpSpPr/>
            <p:nvPr/>
          </p:nvGrpSpPr>
          <p:grpSpPr>
            <a:xfrm>
              <a:off x="1844365" y="5775530"/>
              <a:ext cx="3204659" cy="701139"/>
              <a:chOff x="1844365" y="5775530"/>
              <a:chExt cx="3204659" cy="701139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1844365" y="5775530"/>
                <a:ext cx="3204659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2K</a:t>
                </a:r>
                <a:r>
                  <a:rPr lang="en-US" sz="3200" baseline="30000" dirty="0" smtClean="0"/>
                  <a:t>+  </a:t>
                </a:r>
                <a:r>
                  <a:rPr lang="en-US" sz="3200" dirty="0" smtClean="0"/>
                  <a:t>+</a:t>
                </a:r>
                <a:r>
                  <a:rPr lang="en-US" sz="3200" baseline="30000" dirty="0" smtClean="0"/>
                  <a:t> </a:t>
                </a:r>
                <a:r>
                  <a:rPr lang="en-US" sz="3200" dirty="0" smtClean="0"/>
                  <a:t>S</a:t>
                </a:r>
                <a:r>
                  <a:rPr lang="en-US" sz="3200" baseline="30000" dirty="0" smtClean="0"/>
                  <a:t>2-</a:t>
                </a:r>
                <a:r>
                  <a:rPr lang="en-US" sz="3200" baseline="30000" dirty="0" smtClean="0"/>
                  <a:t>					</a:t>
                </a:r>
                <a:r>
                  <a:rPr lang="en-US" sz="3200" dirty="0" smtClean="0"/>
                  <a:t>K</a:t>
                </a:r>
                <a:r>
                  <a:rPr lang="en-US" sz="3200" baseline="-25000" dirty="0" smtClean="0"/>
                  <a:t>2</a:t>
                </a:r>
                <a:r>
                  <a:rPr lang="en-US" sz="3200" dirty="0" smtClean="0"/>
                  <a:t>S</a:t>
                </a:r>
                <a:endParaRPr lang="en-US" sz="32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773877" y="5891893"/>
                <a:ext cx="39681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..</a:t>
                </a:r>
                <a:endParaRPr lang="en-US" sz="32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 rot="5400000">
                <a:off x="3043845" y="5862627"/>
                <a:ext cx="39681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..</a:t>
                </a:r>
                <a:endParaRPr lang="en-US" sz="32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 rot="5400000">
                <a:off x="2776237" y="5837847"/>
                <a:ext cx="39681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.</a:t>
                </a:r>
                <a:r>
                  <a:rPr lang="en-US" sz="3200" dirty="0" smtClean="0"/>
                  <a:t>.</a:t>
                </a:r>
                <a:endParaRPr lang="en-US" sz="3200" dirty="0"/>
              </a:p>
            </p:txBody>
          </p:sp>
        </p:grpSp>
        <p:cxnSp>
          <p:nvCxnSpPr>
            <p:cNvPr id="11" name="Straight Arrow Connector 10"/>
            <p:cNvCxnSpPr/>
            <p:nvPr/>
          </p:nvCxnSpPr>
          <p:spPr>
            <a:xfrm>
              <a:off x="3376341" y="6075246"/>
              <a:ext cx="6418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78252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21" grpId="0"/>
      <p:bldP spid="22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Which of the following is covalent?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MgO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</a:t>
            </a:r>
            <a:r>
              <a:rPr lang="en-US" baseline="-25000" dirty="0" smtClean="0"/>
              <a:t>3</a:t>
            </a:r>
            <a:r>
              <a:rPr lang="en-US" dirty="0" smtClean="0"/>
              <a:t>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FeO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ZnCl</a:t>
            </a:r>
            <a:endParaRPr lang="en-US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457200" y="2215007"/>
            <a:ext cx="1649231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68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To form an ion Nitrogen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Lose 3 electrons to become N</a:t>
            </a:r>
            <a:r>
              <a:rPr lang="en-US" baseline="30000" dirty="0" smtClean="0"/>
              <a:t>3-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Lose 3 electrons to become N</a:t>
            </a:r>
            <a:r>
              <a:rPr lang="en-US" baseline="30000" dirty="0" smtClean="0"/>
              <a:t>3+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Gain 3 electrons to become N</a:t>
            </a:r>
            <a:r>
              <a:rPr lang="en-US" baseline="30000" dirty="0" smtClean="0"/>
              <a:t>3-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Gain 3 electrons to become N</a:t>
            </a:r>
            <a:r>
              <a:rPr lang="en-US" baseline="30000" dirty="0" smtClean="0"/>
              <a:t>3+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803611"/>
            <a:ext cx="5846604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31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To form an ion K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Lose 1 electron to become K</a:t>
            </a:r>
            <a:r>
              <a:rPr lang="en-US" baseline="30000" dirty="0" smtClean="0"/>
              <a:t>-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Lose 1 electron to become K</a:t>
            </a:r>
            <a:r>
              <a:rPr lang="en-US" baseline="30000" dirty="0" smtClean="0"/>
              <a:t>+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Gain 1 electron to become </a:t>
            </a:r>
            <a:r>
              <a:rPr lang="en-US" dirty="0"/>
              <a:t>K</a:t>
            </a:r>
            <a:r>
              <a:rPr lang="en-US" baseline="30000" dirty="0" smtClean="0"/>
              <a:t>-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Gain 1 electron to become </a:t>
            </a:r>
            <a:r>
              <a:rPr lang="en-US" dirty="0"/>
              <a:t>K</a:t>
            </a:r>
            <a:r>
              <a:rPr lang="en-US" baseline="30000" dirty="0" smtClean="0"/>
              <a:t>+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230481"/>
            <a:ext cx="5552323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548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</a:t>
            </a:r>
            <a:r>
              <a:rPr lang="en-US" dirty="0" smtClean="0"/>
              <a:t>. What is the correct name for CaCl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calcium chloride</a:t>
            </a:r>
            <a:endParaRPr lang="en-US" baseline="30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</a:t>
            </a:r>
            <a:r>
              <a:rPr lang="en-US" dirty="0" smtClean="0"/>
              <a:t>alcium dichloride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/>
              <a:t>m</a:t>
            </a:r>
            <a:r>
              <a:rPr lang="en-US" dirty="0" err="1" smtClean="0"/>
              <a:t>onocalcium</a:t>
            </a:r>
            <a:r>
              <a:rPr lang="en-US" dirty="0" smtClean="0"/>
              <a:t> dichloride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calcium (I) chloride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calcium (II) chloride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1" y="1657351"/>
            <a:ext cx="3445892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760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 What is the correct name for CuCl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copper chloride</a:t>
            </a:r>
            <a:endParaRPr lang="en-US" baseline="30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copper dichloride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monocopper</a:t>
            </a:r>
            <a:r>
              <a:rPr lang="en-US" dirty="0" smtClean="0"/>
              <a:t> dichloride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copper (I) chloride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copper (II) chloride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996275"/>
            <a:ext cx="3833104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267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7</a:t>
            </a:r>
            <a:r>
              <a:rPr lang="en-US" dirty="0" smtClean="0"/>
              <a:t>. What is the correct name for </a:t>
            </a:r>
            <a:r>
              <a:rPr lang="en-US" dirty="0" err="1" smtClean="0"/>
              <a:t>NaOH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sodium oxygen hydride</a:t>
            </a:r>
            <a:endParaRPr lang="en-US" baseline="30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sodium hydroxide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Sodium </a:t>
            </a:r>
            <a:r>
              <a:rPr lang="en-US" dirty="0" err="1" smtClean="0"/>
              <a:t>monooxygen</a:t>
            </a:r>
            <a:r>
              <a:rPr lang="en-US" dirty="0" smtClean="0"/>
              <a:t> </a:t>
            </a:r>
            <a:r>
              <a:rPr lang="en-US" dirty="0" err="1" smtClean="0"/>
              <a:t>monohydride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sodium (I) hydroxide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sodium (II) hydroxide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230466"/>
            <a:ext cx="3833104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364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 What is the correct name for NH</a:t>
            </a:r>
            <a:r>
              <a:rPr lang="en-US" baseline="-25000" dirty="0" smtClean="0"/>
              <a:t>4</a:t>
            </a:r>
            <a:r>
              <a:rPr lang="en-US" dirty="0" smtClean="0"/>
              <a:t>Cl?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n</a:t>
            </a:r>
            <a:r>
              <a:rPr lang="en-US" dirty="0" smtClean="0"/>
              <a:t>itrogen </a:t>
            </a:r>
            <a:r>
              <a:rPr lang="en-US" dirty="0" err="1" smtClean="0"/>
              <a:t>tetrahydrogen</a:t>
            </a:r>
            <a:r>
              <a:rPr lang="en-US" dirty="0" smtClean="0"/>
              <a:t> chloride</a:t>
            </a:r>
            <a:endParaRPr lang="en-US" baseline="30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nitrogen (I) </a:t>
            </a:r>
            <a:r>
              <a:rPr lang="en-US" dirty="0" err="1" smtClean="0"/>
              <a:t>tetrahydrogen</a:t>
            </a:r>
            <a:r>
              <a:rPr lang="en-US" dirty="0" smtClean="0"/>
              <a:t> chloride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</a:t>
            </a:r>
            <a:r>
              <a:rPr lang="en-US" dirty="0" smtClean="0"/>
              <a:t>mmonium chloride</a:t>
            </a:r>
            <a:endParaRPr lang="en-US" baseline="-250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</a:t>
            </a:r>
            <a:r>
              <a:rPr lang="en-US" dirty="0" smtClean="0"/>
              <a:t>mmonium (I) chloride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2819070"/>
            <a:ext cx="4096407" cy="542134"/>
          </a:xfrm>
          <a:prstGeom prst="rect">
            <a:avLst/>
          </a:prstGeom>
          <a:noFill/>
          <a:ln w="381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454" y="6126163"/>
            <a:ext cx="5018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help with naming? </a:t>
            </a:r>
            <a:r>
              <a:rPr lang="en-US" dirty="0" smtClean="0">
                <a:hlinkClick r:id="rId2"/>
              </a:rPr>
              <a:t>Watch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91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810</Words>
  <Application>Microsoft Macintosh PowerPoint</Application>
  <PresentationFormat>On-screen Show (4:3)</PresentationFormat>
  <Paragraphs>174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Unit 3: Ionic and Metallic Substances Review</vt:lpstr>
      <vt:lpstr>1. Which of the following is ionic?</vt:lpstr>
      <vt:lpstr>2. Which of the following is covalent?</vt:lpstr>
      <vt:lpstr>3. To form an ion Nitrogen will</vt:lpstr>
      <vt:lpstr>4. To form an ion K will</vt:lpstr>
      <vt:lpstr>5. What is the correct name for CaCl2?</vt:lpstr>
      <vt:lpstr>6. What is the correct name for CuCl2?</vt:lpstr>
      <vt:lpstr>7. What is the correct name for NaOH?</vt:lpstr>
      <vt:lpstr>8. What is the correct name for NH4Cl?</vt:lpstr>
      <vt:lpstr>9. What is the correct name for FeC2H3O2?</vt:lpstr>
      <vt:lpstr>10. What is the correct formula for magnesium oxide?</vt:lpstr>
      <vt:lpstr>11. What is the correct formula for mercury (II) sulfite?</vt:lpstr>
      <vt:lpstr>12. What is the correct formula for iron (III) oxide?</vt:lpstr>
      <vt:lpstr>13. What is true about electrons in ionic bonds?</vt:lpstr>
      <vt:lpstr>14. What is true about electrons in nonpolar covalent bonds?</vt:lpstr>
      <vt:lpstr>15. What is true about electrons in polar covalent bonds?</vt:lpstr>
      <vt:lpstr>16. What is true about electrons in metallic bonds?</vt:lpstr>
      <vt:lpstr>17. Why is it incorrect to call NaCl a molecule?</vt:lpstr>
      <vt:lpstr>17. What is the general trend of electronegativity on the periodic table?</vt:lpstr>
      <vt:lpstr>17. Which is more electronegative, carbon, nitrogen, sulfur or phosphorus?</vt:lpstr>
      <vt:lpstr>18. Fill out this table with formulas</vt:lpstr>
      <vt:lpstr>18. Fill out this table with formulas</vt:lpstr>
      <vt:lpstr>19. For K and S:  a.) draw the electron dot structure  b.) show the transfer of electrons to form ions c.) draw the resulting ions d.) write the  formula of the compound they form </vt:lpstr>
    </vt:vector>
  </TitlesOfParts>
  <Company>Inspire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3: Ionic and Metallic Substances Review</dc:title>
  <dc:creator>Rachel Iufer</dc:creator>
  <cp:lastModifiedBy>Rachel Iufer</cp:lastModifiedBy>
  <cp:revision>45</cp:revision>
  <dcterms:created xsi:type="dcterms:W3CDTF">2014-10-03T14:38:08Z</dcterms:created>
  <dcterms:modified xsi:type="dcterms:W3CDTF">2014-10-07T03:06:18Z</dcterms:modified>
</cp:coreProperties>
</file>